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1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101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4329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435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15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42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3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7744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824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19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8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130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475A8-4581-4FD4-A06B-F6DF9BA434BD}" type="datetimeFigureOut">
              <a:rPr lang="de-DE" smtClean="0"/>
              <a:t>22.04.2025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AFE02-DDDB-495D-A1B1-9A3C002B56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653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605592"/>
            <a:ext cx="4535905" cy="4535905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5807242" y="440708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2400" dirty="0"/>
              <a:t>Der Begriff </a:t>
            </a:r>
            <a:r>
              <a:rPr lang="de-DE" sz="2400" b="1" i="1" dirty="0">
                <a:solidFill>
                  <a:schemeClr val="accent5"/>
                </a:solidFill>
              </a:rPr>
              <a:t>Flurabstand</a:t>
            </a:r>
            <a:r>
              <a:rPr lang="de-DE" sz="2400" dirty="0"/>
              <a:t> </a:t>
            </a:r>
            <a:endParaRPr lang="de-DE" sz="2400" dirty="0" smtClean="0"/>
          </a:p>
          <a:p>
            <a:r>
              <a:rPr lang="de-DE" sz="2400" dirty="0" smtClean="0"/>
              <a:t>bezeichnet den</a:t>
            </a:r>
          </a:p>
          <a:p>
            <a:r>
              <a:rPr lang="de-DE" sz="2400" dirty="0" smtClean="0"/>
              <a:t>Höhenunterschied </a:t>
            </a:r>
            <a:r>
              <a:rPr lang="de-DE" sz="2400" dirty="0"/>
              <a:t>zwischen </a:t>
            </a:r>
            <a:endParaRPr lang="de-DE" sz="2400" dirty="0" smtClean="0"/>
          </a:p>
          <a:p>
            <a:r>
              <a:rPr lang="de-DE" sz="2400" dirty="0" smtClean="0"/>
              <a:t>der </a:t>
            </a:r>
            <a:r>
              <a:rPr lang="de-DE" sz="2400" dirty="0"/>
              <a:t>Geländeoberfläche und </a:t>
            </a:r>
            <a:endParaRPr lang="de-DE" sz="2400" dirty="0" smtClean="0"/>
          </a:p>
          <a:p>
            <a:r>
              <a:rPr lang="de-DE" sz="2400" dirty="0" smtClean="0"/>
              <a:t>einer </a:t>
            </a:r>
            <a:r>
              <a:rPr lang="de-DE" sz="2400" dirty="0"/>
              <a:t>Grundwasseroberfläche</a:t>
            </a:r>
            <a:r>
              <a:rPr lang="de-DE" sz="2400" dirty="0" smtClean="0"/>
              <a:t>.</a:t>
            </a:r>
          </a:p>
          <a:p>
            <a:endParaRPr lang="de-DE" sz="2400" dirty="0"/>
          </a:p>
          <a:p>
            <a:r>
              <a:rPr lang="de-DE" sz="2400" i="1" dirty="0" smtClean="0"/>
              <a:t>„Flurabstand = </a:t>
            </a:r>
          </a:p>
          <a:p>
            <a:r>
              <a:rPr lang="de-DE" sz="2400" i="1" dirty="0" smtClean="0"/>
              <a:t>DGM - Grundwassergleiche“</a:t>
            </a:r>
          </a:p>
          <a:p>
            <a:endParaRPr lang="de-DE" sz="2400" i="1" dirty="0"/>
          </a:p>
          <a:p>
            <a:r>
              <a:rPr lang="de-DE" sz="2400" i="1" dirty="0" smtClean="0"/>
              <a:t>Datengrundlagen</a:t>
            </a:r>
          </a:p>
          <a:p>
            <a:r>
              <a:rPr lang="de-DE" sz="2400" i="1" dirty="0" smtClean="0"/>
              <a:t>DGM = Raster</a:t>
            </a:r>
          </a:p>
          <a:p>
            <a:r>
              <a:rPr lang="de-DE" sz="2400" i="1" dirty="0" smtClean="0"/>
              <a:t>Grundwassergleichen = Linien</a:t>
            </a:r>
          </a:p>
          <a:p>
            <a:endParaRPr lang="de-DE" sz="2400" i="1" dirty="0" smtClean="0"/>
          </a:p>
          <a:p>
            <a:r>
              <a:rPr lang="de-DE" sz="2400" i="1" dirty="0" smtClean="0"/>
              <a:t>….. also wie rechnen ?</a:t>
            </a:r>
          </a:p>
          <a:p>
            <a:r>
              <a:rPr lang="de-DE" sz="2400" i="1" dirty="0" smtClean="0"/>
              <a:t>….. Ergebnis Punkte/Linien/Flächen/Raster   ? </a:t>
            </a:r>
            <a:endParaRPr lang="de-DE" sz="2400" dirty="0"/>
          </a:p>
        </p:txBody>
      </p:sp>
      <p:sp>
        <p:nvSpPr>
          <p:cNvPr id="4" name="Rechteck 3"/>
          <p:cNvSpPr/>
          <p:nvPr/>
        </p:nvSpPr>
        <p:spPr>
          <a:xfrm>
            <a:off x="9677429" y="3657603"/>
            <a:ext cx="222581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9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?</a:t>
            </a:r>
            <a:endParaRPr lang="de-DE" sz="9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75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" y="1632033"/>
            <a:ext cx="1813990" cy="1800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5390" y="1632033"/>
            <a:ext cx="1823256" cy="180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459" y="1632033"/>
            <a:ext cx="1823196" cy="180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7467" y="1632033"/>
            <a:ext cx="1803147" cy="1800000"/>
          </a:xfrm>
          <a:prstGeom prst="rect">
            <a:avLst/>
          </a:prstGeom>
        </p:spPr>
      </p:pic>
      <p:sp>
        <p:nvSpPr>
          <p:cNvPr id="8" name="Pfeil nach rechts 7"/>
          <p:cNvSpPr/>
          <p:nvPr/>
        </p:nvSpPr>
        <p:spPr>
          <a:xfrm>
            <a:off x="2168221" y="2884204"/>
            <a:ext cx="771525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 nach rechts 8"/>
          <p:cNvSpPr/>
          <p:nvPr/>
        </p:nvSpPr>
        <p:spPr>
          <a:xfrm>
            <a:off x="5214290" y="2884204"/>
            <a:ext cx="771525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rechts 9"/>
          <p:cNvSpPr/>
          <p:nvPr/>
        </p:nvSpPr>
        <p:spPr>
          <a:xfrm>
            <a:off x="8260299" y="2884204"/>
            <a:ext cx="771525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459" y="4317858"/>
            <a:ext cx="1813990" cy="1800000"/>
          </a:xfrm>
          <a:prstGeom prst="rect">
            <a:avLst/>
          </a:prstGeom>
        </p:spPr>
      </p:pic>
      <p:sp>
        <p:nvSpPr>
          <p:cNvPr id="12" name="Pfeil nach rechts 11"/>
          <p:cNvSpPr/>
          <p:nvPr/>
        </p:nvSpPr>
        <p:spPr>
          <a:xfrm rot="5400000">
            <a:off x="6732691" y="3641583"/>
            <a:ext cx="771525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390" y="4317858"/>
            <a:ext cx="1813990" cy="1800000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>
          <a:xfrm rot="5400000">
            <a:off x="3686622" y="3641582"/>
            <a:ext cx="771525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2121576" y="1912748"/>
            <a:ext cx="96321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TIN-</a:t>
            </a:r>
          </a:p>
          <a:p>
            <a:r>
              <a:rPr lang="de-DE" dirty="0" smtClean="0"/>
              <a:t>Inter-</a:t>
            </a:r>
          </a:p>
          <a:p>
            <a:r>
              <a:rPr lang="de-DE" dirty="0" smtClean="0"/>
              <a:t>polation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5144421" y="1912748"/>
            <a:ext cx="961674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Raster-</a:t>
            </a:r>
          </a:p>
          <a:p>
            <a:r>
              <a:rPr lang="de-DE" dirty="0" smtClean="0"/>
              <a:t>pixel zu</a:t>
            </a:r>
          </a:p>
          <a:p>
            <a:r>
              <a:rPr lang="de-DE" dirty="0" smtClean="0"/>
              <a:t>Punkten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8165728" y="1358750"/>
            <a:ext cx="988219" cy="147732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Gitter</a:t>
            </a:r>
          </a:p>
          <a:p>
            <a:r>
              <a:rPr lang="de-DE" dirty="0" smtClean="0"/>
              <a:t>(Inverse </a:t>
            </a:r>
          </a:p>
          <a:p>
            <a:r>
              <a:rPr lang="de-DE" dirty="0" smtClean="0"/>
              <a:t>Distanz </a:t>
            </a:r>
          </a:p>
          <a:p>
            <a:r>
              <a:rPr lang="de-DE" dirty="0" smtClean="0"/>
              <a:t>zu einer </a:t>
            </a:r>
          </a:p>
          <a:p>
            <a:r>
              <a:rPr lang="de-DE" dirty="0" smtClean="0"/>
              <a:t>Potenz)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7351816" y="3489181"/>
            <a:ext cx="2466829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Plug-in </a:t>
            </a:r>
            <a:r>
              <a:rPr lang="de-DE" dirty="0"/>
              <a:t>"Contour </a:t>
            </a:r>
            <a:r>
              <a:rPr lang="de-DE" dirty="0" smtClean="0"/>
              <a:t>plugin“</a:t>
            </a:r>
          </a:p>
          <a:p>
            <a:r>
              <a:rPr lang="de-DE" dirty="0" smtClean="0"/>
              <a:t>generate </a:t>
            </a:r>
            <a:r>
              <a:rPr lang="de-DE" dirty="0"/>
              <a:t>Contours</a:t>
            </a:r>
          </a:p>
        </p:txBody>
      </p:sp>
      <p:sp>
        <p:nvSpPr>
          <p:cNvPr id="17" name="Rechteck 16"/>
          <p:cNvSpPr/>
          <p:nvPr/>
        </p:nvSpPr>
        <p:spPr>
          <a:xfrm>
            <a:off x="4298512" y="3516986"/>
            <a:ext cx="821187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/>
              <a:t>Kontur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344779" y="1015827"/>
            <a:ext cx="253274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Befehle zum Umwandeln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895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" y="220333"/>
            <a:ext cx="1813990" cy="18000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5390" y="220333"/>
            <a:ext cx="1823256" cy="180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459" y="220333"/>
            <a:ext cx="1823196" cy="1800000"/>
          </a:xfrm>
          <a:prstGeom prst="rect">
            <a:avLst/>
          </a:prstGeom>
        </p:spPr>
      </p:pic>
      <p:sp>
        <p:nvSpPr>
          <p:cNvPr id="6" name="Pfeil nach rechts 5"/>
          <p:cNvSpPr/>
          <p:nvPr/>
        </p:nvSpPr>
        <p:spPr>
          <a:xfrm>
            <a:off x="2168221" y="1472504"/>
            <a:ext cx="771525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rechts 6"/>
          <p:cNvSpPr/>
          <p:nvPr/>
        </p:nvSpPr>
        <p:spPr>
          <a:xfrm>
            <a:off x="5214290" y="1472504"/>
            <a:ext cx="771525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2121576" y="501048"/>
            <a:ext cx="96321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TIN-</a:t>
            </a:r>
          </a:p>
          <a:p>
            <a:r>
              <a:rPr lang="de-DE" dirty="0" smtClean="0"/>
              <a:t>Inter-</a:t>
            </a:r>
          </a:p>
          <a:p>
            <a:r>
              <a:rPr lang="de-DE" dirty="0" smtClean="0"/>
              <a:t>polation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5144421" y="501048"/>
            <a:ext cx="961674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Raster-</a:t>
            </a:r>
          </a:p>
          <a:p>
            <a:r>
              <a:rPr lang="de-DE" dirty="0" smtClean="0"/>
              <a:t>pixel zu</a:t>
            </a:r>
          </a:p>
          <a:p>
            <a:r>
              <a:rPr lang="de-DE" dirty="0" smtClean="0"/>
              <a:t>Punkten</a:t>
            </a:r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434" y="3550348"/>
            <a:ext cx="1823256" cy="180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6503" y="3550348"/>
            <a:ext cx="1823196" cy="1800000"/>
          </a:xfrm>
          <a:prstGeom prst="rect">
            <a:avLst/>
          </a:prstGeom>
        </p:spPr>
      </p:pic>
      <p:sp>
        <p:nvSpPr>
          <p:cNvPr id="21" name="Pfeil nach rechts 20"/>
          <p:cNvSpPr/>
          <p:nvPr/>
        </p:nvSpPr>
        <p:spPr>
          <a:xfrm>
            <a:off x="2299334" y="4802519"/>
            <a:ext cx="771525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2229465" y="3831063"/>
            <a:ext cx="961674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Raster-</a:t>
            </a:r>
          </a:p>
          <a:p>
            <a:r>
              <a:rPr lang="de-DE" dirty="0" smtClean="0"/>
              <a:t>pixel zu</a:t>
            </a:r>
          </a:p>
          <a:p>
            <a:r>
              <a:rPr lang="de-DE" dirty="0" smtClean="0"/>
              <a:t>Punkten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940485" y="1078347"/>
            <a:ext cx="97174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Grund-</a:t>
            </a:r>
          </a:p>
          <a:p>
            <a:r>
              <a:rPr lang="de-DE" dirty="0" smtClean="0"/>
              <a:t>Wasser-</a:t>
            </a:r>
          </a:p>
          <a:p>
            <a:r>
              <a:rPr lang="de-DE" dirty="0" smtClean="0"/>
              <a:t>gleichen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3974534" y="1077952"/>
            <a:ext cx="97174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Grund-</a:t>
            </a:r>
          </a:p>
          <a:p>
            <a:r>
              <a:rPr lang="de-DE" dirty="0" smtClean="0"/>
              <a:t>Wasser-</a:t>
            </a:r>
          </a:p>
          <a:p>
            <a:r>
              <a:rPr lang="de-DE" dirty="0" smtClean="0"/>
              <a:t>gleichen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7016470" y="1061910"/>
            <a:ext cx="97174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Grund-</a:t>
            </a:r>
          </a:p>
          <a:p>
            <a:r>
              <a:rPr lang="de-DE" dirty="0" smtClean="0"/>
              <a:t>Wasser-</a:t>
            </a:r>
          </a:p>
          <a:p>
            <a:r>
              <a:rPr lang="de-DE" dirty="0" smtClean="0"/>
              <a:t>gleichen</a:t>
            </a:r>
            <a:endParaRPr lang="de-DE" dirty="0"/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459" y="3635301"/>
            <a:ext cx="1823196" cy="1800000"/>
          </a:xfrm>
          <a:prstGeom prst="rect">
            <a:avLst/>
          </a:prstGeom>
        </p:spPr>
      </p:pic>
      <p:sp>
        <p:nvSpPr>
          <p:cNvPr id="28" name="Textfeld 27"/>
          <p:cNvSpPr txBox="1"/>
          <p:nvPr/>
        </p:nvSpPr>
        <p:spPr>
          <a:xfrm>
            <a:off x="1383556" y="4981016"/>
            <a:ext cx="67037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DGM</a:t>
            </a: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4398480" y="4956953"/>
            <a:ext cx="67037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DGM</a:t>
            </a:r>
            <a:endParaRPr lang="de-DE" dirty="0"/>
          </a:p>
        </p:txBody>
      </p:sp>
      <p:sp>
        <p:nvSpPr>
          <p:cNvPr id="31" name="Rechteck 30"/>
          <p:cNvSpPr/>
          <p:nvPr/>
        </p:nvSpPr>
        <p:spPr>
          <a:xfrm>
            <a:off x="6420356" y="2393214"/>
            <a:ext cx="1251946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>
                <a:solidFill>
                  <a:schemeClr val="lt1"/>
                </a:solidFill>
              </a:rPr>
              <a:t>Attribute </a:t>
            </a:r>
            <a:endParaRPr lang="de-DE" dirty="0" smtClean="0">
              <a:solidFill>
                <a:schemeClr val="lt1"/>
              </a:solidFill>
            </a:endParaRPr>
          </a:p>
          <a:p>
            <a:r>
              <a:rPr lang="de-DE" dirty="0" smtClean="0">
                <a:solidFill>
                  <a:schemeClr val="lt1"/>
                </a:solidFill>
              </a:rPr>
              <a:t>nach </a:t>
            </a:r>
          </a:p>
          <a:p>
            <a:r>
              <a:rPr lang="de-DE" dirty="0" smtClean="0">
                <a:solidFill>
                  <a:schemeClr val="lt1"/>
                </a:solidFill>
              </a:rPr>
              <a:t>nächstem </a:t>
            </a:r>
          </a:p>
          <a:p>
            <a:r>
              <a:rPr lang="de-DE" dirty="0" smtClean="0">
                <a:solidFill>
                  <a:schemeClr val="lt1"/>
                </a:solidFill>
              </a:rPr>
              <a:t>verknüpfen</a:t>
            </a:r>
            <a:endParaRPr lang="de-DE" dirty="0">
              <a:solidFill>
                <a:schemeClr val="lt1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1425" y="1208376"/>
            <a:ext cx="1803147" cy="1800000"/>
          </a:xfrm>
          <a:prstGeom prst="rect">
            <a:avLst/>
          </a:prstGeom>
        </p:spPr>
      </p:pic>
      <p:sp>
        <p:nvSpPr>
          <p:cNvPr id="33" name="Pfeil nach rechts 32"/>
          <p:cNvSpPr/>
          <p:nvPr/>
        </p:nvSpPr>
        <p:spPr>
          <a:xfrm rot="20655074">
            <a:off x="8144061" y="3397193"/>
            <a:ext cx="2077442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/>
          <p:cNvSpPr/>
          <p:nvPr/>
        </p:nvSpPr>
        <p:spPr>
          <a:xfrm>
            <a:off x="9160338" y="1472504"/>
            <a:ext cx="988219" cy="147732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Gitter</a:t>
            </a:r>
          </a:p>
          <a:p>
            <a:r>
              <a:rPr lang="de-DE" dirty="0" smtClean="0"/>
              <a:t>(Inverse </a:t>
            </a:r>
          </a:p>
          <a:p>
            <a:r>
              <a:rPr lang="de-DE" dirty="0" smtClean="0"/>
              <a:t>Distanz </a:t>
            </a:r>
          </a:p>
          <a:p>
            <a:r>
              <a:rPr lang="de-DE" dirty="0" smtClean="0"/>
              <a:t>zu einer </a:t>
            </a:r>
          </a:p>
          <a:p>
            <a:r>
              <a:rPr lang="de-DE" dirty="0" smtClean="0"/>
              <a:t>Potenz)</a:t>
            </a:r>
            <a:endParaRPr lang="de-DE" dirty="0"/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8557" y="5014103"/>
            <a:ext cx="1813990" cy="1800000"/>
          </a:xfrm>
          <a:prstGeom prst="rect">
            <a:avLst/>
          </a:prstGeom>
        </p:spPr>
      </p:pic>
      <p:sp>
        <p:nvSpPr>
          <p:cNvPr id="36" name="Pfeil nach rechts 35"/>
          <p:cNvSpPr/>
          <p:nvPr/>
        </p:nvSpPr>
        <p:spPr>
          <a:xfrm rot="1252031">
            <a:off x="8012223" y="4688824"/>
            <a:ext cx="1891149" cy="4667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8976590" y="5548508"/>
            <a:ext cx="1094017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dirty="0" smtClean="0"/>
              <a:t>"</a:t>
            </a:r>
            <a:r>
              <a:rPr lang="de-DE" dirty="0"/>
              <a:t>Contour </a:t>
            </a:r>
            <a:endParaRPr lang="de-DE" dirty="0" smtClean="0"/>
          </a:p>
          <a:p>
            <a:r>
              <a:rPr lang="de-DE" dirty="0" smtClean="0"/>
              <a:t>plugin“</a:t>
            </a:r>
          </a:p>
          <a:p>
            <a:r>
              <a:rPr lang="de-DE" dirty="0" smtClean="0"/>
              <a:t>generate </a:t>
            </a:r>
          </a:p>
          <a:p>
            <a:r>
              <a:rPr lang="de-DE" dirty="0" smtClean="0"/>
              <a:t>Contours</a:t>
            </a:r>
            <a:endParaRPr lang="de-DE" dirty="0"/>
          </a:p>
        </p:txBody>
      </p:sp>
      <p:sp>
        <p:nvSpPr>
          <p:cNvPr id="38" name="Legende mit Pfeil nach rechts 37"/>
          <p:cNvSpPr/>
          <p:nvPr/>
        </p:nvSpPr>
        <p:spPr>
          <a:xfrm rot="2227538">
            <a:off x="5602211" y="2273939"/>
            <a:ext cx="726814" cy="1364033"/>
          </a:xfrm>
          <a:prstGeom prst="rightArrowCallout">
            <a:avLst>
              <a:gd name="adj1" fmla="val 25427"/>
              <a:gd name="adj2" fmla="val 25000"/>
              <a:gd name="adj3" fmla="val 25000"/>
              <a:gd name="adj4" fmla="val 32676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49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Breitbild</PresentationFormat>
  <Paragraphs>64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Company>Kreis Viersen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Stein, Michael</dc:creator>
  <cp:lastModifiedBy>Stein, Michael</cp:lastModifiedBy>
  <cp:revision>14</cp:revision>
  <dcterms:created xsi:type="dcterms:W3CDTF">2025-04-17T07:57:40Z</dcterms:created>
  <dcterms:modified xsi:type="dcterms:W3CDTF">2025-04-22T12:05:30Z</dcterms:modified>
</cp:coreProperties>
</file>